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78" r:id="rId6"/>
    <p:sldId id="277" r:id="rId7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111" d="100"/>
          <a:sy n="111" d="100"/>
        </p:scale>
        <p:origin x="59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08.06.2021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08.06.2021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0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hyperlink" Target="https://www.knor.cz/Plavba-Berounka-2019/n-LbfN2z/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hyperlink" Target="https://www.knor.cz/Plavba-Berounka-2020/n-nT2sxq/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764" y="260648"/>
            <a:ext cx="11809311" cy="4608512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POZVÁNÍ A VÝZVA </a:t>
            </a:r>
          </a:p>
          <a:p>
            <a:pPr algn="ctr" rt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Jménem kulturního výboru obce Hlásná Třebáň a spolupracujících spolků bychom vás chtěli pozvat na Tradiční plavbu nejen netradičních plavidel po Berouce . Zároveň bychom vás velice rádi vyzvali k vypravení alespoň jednoho plavidla, které by neslo vlajku vaší obce a to v plné vážnosti, či s jakoukoli nadsázkou a zúčastnilo se soutěží pořádaných v rámci plavby od Karlštejnského jezu k jezu Hlásná - Zadní Třebaň. </a:t>
            </a:r>
          </a:p>
          <a:p>
            <a:pPr algn="ctr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Konkrétně jde o dvě hlavní soutěže:</a:t>
            </a:r>
          </a:p>
          <a:p>
            <a:pPr algn="ctr" rt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arenR"/>
            </a:pP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Závod o ZLATÝ HLÁSNOTŘEBAŇSKÝ putovní KAJÁČ –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Jde o závod plavidel na 100metrů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 prostoru do cíle pod lávkou. Tento závod je otevřen všem soukromým plavidlům, které soutěží o individuální ceny. Vloni měla tato atrakce velký ohlas a tak bychom ji rádi rozšířili o klání obcí ležících na břehu Berounky. Pro tento ročník uvažujeme o  obcích Hlásná a Zadní Třebáň a Karlštejn.. </a:t>
            </a:r>
          </a:p>
          <a:p>
            <a:pPr marL="457200" indent="-457200" rtl="0">
              <a:buAutoNum type="arabicParenR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buAutoNum type="arabicParenR"/>
            </a:pP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Souboj na kládě nad vodou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(viz níže ilustrační foto, chybí však voda).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Tato soutěž by byla uspořádána až v samotném cíli, u břehu u dolního jezu,  kdy by se po skončení hry dalo bezprostředně občerstvit a usušit. Soutěže by se zúčastnilo 3-5 členů posádky, vždy  jeden na jednoho. Vesnice se utkají v miniturnaji každý posádka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s  každou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vydatného povzbuzování diváků. (Ideální počet soutěžících plavčíků 4 + 1 žena… není však podmínkou)</a:t>
            </a:r>
          </a:p>
          <a:p>
            <a:pPr rtl="0"/>
            <a:endParaRPr lang="cs-CZ" dirty="0"/>
          </a:p>
          <a:p>
            <a:pPr rtl="0"/>
            <a:r>
              <a:rPr lang="cs-CZ" sz="1800" dirty="0"/>
              <a:t>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elé odpoledne probíhá ve velmi veselé a uvolněné atmosféře a je vhodné pro rodiny s dětmi, pro které budou připraveny další soutěže jako hledání pokladu, či boj s piráty, nejlepší kostým, nejoriginálnější plavidlo, či nejveselejší posádka. </a:t>
            </a:r>
            <a:endParaRPr lang="cs-CZ" dirty="0"/>
          </a:p>
          <a:p>
            <a:pPr algn="ctr"/>
            <a:endParaRPr lang="cs-CZ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rtl="0"/>
            <a:endParaRPr lang="cs-CZ" dirty="0"/>
          </a:p>
        </p:txBody>
      </p:sp>
      <p:pic>
        <p:nvPicPr>
          <p:cNvPr id="1058" name="Picture 34" descr="Farní den 10.9.2011/IMGP7399">
            <a:extLst>
              <a:ext uri="{FF2B5EF4-FFF2-40B4-BE49-F238E27FC236}">
                <a16:creationId xmlns:a16="http://schemas.microsoft.com/office/drawing/2014/main" id="{24DB4014-FD3D-4EA0-9FA4-7ADD6C59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46" y="498476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ouboj na kládě s dřevcem: Fulnek">
            <a:extLst>
              <a:ext uri="{FF2B5EF4-FFF2-40B4-BE49-F238E27FC236}">
                <a16:creationId xmlns:a16="http://schemas.microsoft.com/office/drawing/2014/main" id="{3B3BEFD5-A911-4752-BCA8-8FD13063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91" y="4997084"/>
            <a:ext cx="23241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dnadpis 2">
            <a:extLst>
              <a:ext uri="{FF2B5EF4-FFF2-40B4-BE49-F238E27FC236}">
                <a16:creationId xmlns:a16="http://schemas.microsoft.com/office/drawing/2014/main" id="{07A7526C-AE5C-43D7-9AC8-2F6C5E204E9E}"/>
              </a:ext>
            </a:extLst>
          </p:cNvPr>
          <p:cNvSpPr txBox="1">
            <a:spLocks/>
          </p:cNvSpPr>
          <p:nvPr/>
        </p:nvSpPr>
        <p:spPr>
          <a:xfrm>
            <a:off x="8515098" y="5434625"/>
            <a:ext cx="3240360" cy="80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Kontakt pro detailní informace, a zápis pro start:</a:t>
            </a:r>
          </a:p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Miroslav Stříbrný </a:t>
            </a:r>
          </a:p>
          <a:p>
            <a: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602 608 999 </a:t>
            </a:r>
          </a:p>
          <a:p>
            <a:endParaRPr lang="cs-CZ" sz="1000" b="1" dirty="0"/>
          </a:p>
          <a:p>
            <a:pPr marL="457200" indent="-457200">
              <a:buFont typeface="Arial" pitchFamily="34" charset="0"/>
              <a:buAutoNum type="arabicParenR"/>
            </a:pPr>
            <a:endParaRPr lang="cs-CZ" dirty="0"/>
          </a:p>
          <a:p>
            <a:pPr marL="457200" indent="-457200">
              <a:buFont typeface="Arial" pitchFamily="34" charset="0"/>
              <a:buAutoNum type="arabicParenR"/>
            </a:pPr>
            <a:endParaRPr lang="cs-CZ" dirty="0"/>
          </a:p>
          <a:p>
            <a:endParaRPr lang="cs-CZ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23AFEB0F-0189-4420-9C62-BABFA7EE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6" y="4997084"/>
            <a:ext cx="2286294" cy="17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1924" y="12501"/>
            <a:ext cx="9577064" cy="392163"/>
          </a:xfrm>
        </p:spPr>
        <p:txBody>
          <a:bodyPr rtlCol="0">
            <a:normAutofit/>
          </a:bodyPr>
          <a:lstStyle/>
          <a:p>
            <a:pPr rtl="0"/>
            <a:r>
              <a:rPr lang="cs-CZ" sz="2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pitchFamily="124" charset="-128"/>
                <a:cs typeface="+mn-cs"/>
              </a:rPr>
              <a:t>Říční plavební společnost obce HLÁSNÁ TŘEBAŇ za podpory místních spolků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9756" y="404664"/>
            <a:ext cx="11953328" cy="6264696"/>
          </a:xfrm>
          <a:ln>
            <a:solidFill>
              <a:schemeClr val="bg2">
                <a:lumMod val="50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 algn="ctr"/>
            <a:endParaRPr lang="cs-C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 všechny majitele tradičních i netradičních plavidel, vodáky i </a:t>
            </a:r>
            <a:r>
              <a:rPr lang="cs-CZ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nevodáky</a:t>
            </a: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malé i dospělé, vodníky i podvodníky,  vodní žínky , námořníky, říční vlky, rejdaře, rybáře, kapitány aktivní i vysloužilé, jachtaře, skifaře, </a:t>
            </a:r>
            <a:r>
              <a:rPr lang="cs-CZ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kánoisty</a:t>
            </a: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serfaře</a:t>
            </a: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raftaře, kajakáře, voraře, převozníky i závozníky a všechny jim příbuzné vodní živly, aby neváhali a</a:t>
            </a:r>
          </a:p>
          <a:p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sobotu 26.6.2021 </a:t>
            </a: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společně vydali na již</a:t>
            </a:r>
          </a:p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TRADIČNÍ  PLAVBU</a:t>
            </a:r>
          </a:p>
          <a:p>
            <a:pPr algn="ctr"/>
            <a:endParaRPr lang="cs-CZ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nejen</a:t>
            </a:r>
            <a:r>
              <a:rPr lang="cs-CZ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NETRADIČNÍCH  PLAVIDEL</a:t>
            </a:r>
          </a:p>
          <a:p>
            <a:pPr algn="ctr"/>
            <a:r>
              <a:rPr lang="cs-CZ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 ŘECE BEROUNCE</a:t>
            </a:r>
          </a:p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</a:t>
            </a:r>
          </a:p>
          <a:p>
            <a:pPr algn="l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PŘEDPOKLÁDANÝ PROGRAM </a:t>
            </a: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může být ještě modifikován v závislosti na vládních COVID opatřeních a povětrnostních podmínkách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15:00 -  registrace a program na louce u Karlštejnského jezu (Na Plovárně)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16:00 -  nalodění a defilé plavidel  v oblasti startu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16:30 -  odplouváme z prostoru startu  – dětská hra v průběhu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18:30 -  předpokládaný start závodu plavidel – od Přívozu k lávce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20:00 -  CÍL u dolního jezu – suchozemské veselí –  </a:t>
            </a: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Vodní klání obcí </a:t>
            </a: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vyhlášení soutěží včetně nejoriginálnější plavidlo, kostým a nejveselejší posádka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22:00 – ohňostroj </a:t>
            </a:r>
          </a:p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</a:t>
            </a:r>
          </a:p>
          <a:p>
            <a:pPr marL="285750" indent="-285750" algn="ctr">
              <a:buFontTx/>
              <a:buChar char="-"/>
            </a:pPr>
            <a:endParaRPr lang="cs-C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Stejně jako v minulém roce se aktivní účastníci, i suchozemský doprovod mohou těšit  na  různé vodní radovánky, soutěže, vypouštění lampionů štěstí, dobrou muziku , občerstvení u horního i dolního jezu, plovoucí občerstvení, veselé posádky a skvělou náladu.</a:t>
            </a:r>
          </a:p>
          <a:p>
            <a:pPr marL="171450" indent="-171450" algn="ct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         </a:t>
            </a:r>
          </a:p>
          <a:p>
            <a:pPr marL="171450" indent="-171450" algn="r"/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Posádky v kostýmech vítány 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7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279" y="4058282"/>
            <a:ext cx="8977049" cy="1030792"/>
          </a:xfrm>
        </p:spPr>
        <p:txBody>
          <a:bodyPr rtlCol="0"/>
          <a:lstStyle/>
          <a:p>
            <a:pPr algn="ctr" rtl="0"/>
            <a:r>
              <a:rPr lang="cs-CZ" dirty="0"/>
              <a:t>Několik ukázek z předchozích ročníků 2019 -2020</a:t>
            </a:r>
          </a:p>
          <a:p>
            <a:pPr algn="ctr"/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https://www.knor.cz/Plavba-Berounka-2019/n-LbfN2z/</a:t>
            </a:r>
            <a:endParaRPr lang="cs-CZ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https://www.knor.cz/Plavba-Berounka-2020/n-nT2sxq/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rtl="0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D8ABA1-6D39-4C76-976A-C9C07383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72" y="139122"/>
            <a:ext cx="2074162" cy="15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2935F8-419C-49D3-95BF-8F0E4130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66" y="5032611"/>
            <a:ext cx="2433631" cy="16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D6BB829-F4C4-44DD-9E16-99196E0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06" y="5023817"/>
            <a:ext cx="1107812" cy="16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D7E11C6-389D-4E96-BC31-8B77CAB4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0" y="132941"/>
            <a:ext cx="2357074" cy="15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0124EF8-8E61-4E80-8C8B-948B1B57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45" y="147001"/>
            <a:ext cx="2320899" cy="15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EFDDDEF-3A14-40CF-BA59-0C3D8C3D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5" y="130810"/>
            <a:ext cx="2360268" cy="15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F320202-833D-438E-8960-3F186CAB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15" y="147001"/>
            <a:ext cx="2063659" cy="15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321AA2-8121-4850-B5A6-C3D55161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01" y="5032611"/>
            <a:ext cx="2433156" cy="16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BE34A8F-4C50-47E0-8B59-D540BCCE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99" y="5042556"/>
            <a:ext cx="2418243" cy="16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CC27930-3CE9-4ADB-9DA3-7BFA4F74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" y="1839734"/>
            <a:ext cx="1431656" cy="21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E156A01-CE4D-49C5-A7B4-20F7161D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44" y="1847590"/>
            <a:ext cx="2892478" cy="21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4661585-B492-492F-B6A0-7D4163EF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277" y="5008286"/>
            <a:ext cx="952190" cy="16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reated by dji camera">
            <a:extLst>
              <a:ext uri="{FF2B5EF4-FFF2-40B4-BE49-F238E27FC236}">
                <a16:creationId xmlns:a16="http://schemas.microsoft.com/office/drawing/2014/main" id="{580E35D1-6C69-484A-A397-F4EDA435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29" y="1839734"/>
            <a:ext cx="2866293" cy="21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reated by dji camera">
            <a:extLst>
              <a:ext uri="{FF2B5EF4-FFF2-40B4-BE49-F238E27FC236}">
                <a16:creationId xmlns:a16="http://schemas.microsoft.com/office/drawing/2014/main" id="{9E2FFEC0-7A94-4BB5-900F-A8245BE9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68" y="1847590"/>
            <a:ext cx="2863312" cy="21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Untitled photo">
            <a:extLst>
              <a:ext uri="{FF2B5EF4-FFF2-40B4-BE49-F238E27FC236}">
                <a16:creationId xmlns:a16="http://schemas.microsoft.com/office/drawing/2014/main" id="{D5E5ABAB-83F7-4885-86FD-3B5E8A13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" y="5042556"/>
            <a:ext cx="2415970" cy="16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97</TotalTime>
  <Words>563</Words>
  <Application>Microsoft Office PowerPoint</Application>
  <PresentationFormat>Vlastní</PresentationFormat>
  <Paragraphs>54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Euphemia</vt:lpstr>
      <vt:lpstr>Pocit klidu (16:9)</vt:lpstr>
      <vt:lpstr>Prezentace aplikace PowerPoint</vt:lpstr>
      <vt:lpstr>Říční plavební společnost obce HLÁSNÁ TŘEBAŇ za podpory místních spolků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Miroslav Stribrny</dc:creator>
  <cp:lastModifiedBy>triada2</cp:lastModifiedBy>
  <cp:revision>12</cp:revision>
  <dcterms:created xsi:type="dcterms:W3CDTF">2021-06-06T20:37:38Z</dcterms:created>
  <dcterms:modified xsi:type="dcterms:W3CDTF">2021-06-08T08:19:45Z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